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9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4B58820E-97BB-42C3-B9D6-5F6C0EBFBFCC}">
          <p14:sldIdLst>
            <p14:sldId id="256"/>
          </p14:sldIdLst>
        </p14:section>
        <p14:section name="제목 없는 구역" id="{1807D198-476F-4510-8B27-4FFF977BA4CE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000"/>
  </p:normalViewPr>
  <p:slideViewPr>
    <p:cSldViewPr snapToGrid="0" snapToObjects="1">
      <p:cViewPr varScale="1">
        <p:scale>
          <a:sx n="71" d="100"/>
          <a:sy n="71" d="100"/>
        </p:scale>
        <p:origin x="66" y="558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7095241f_0_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7095241f_0_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7095241f_0_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7095241f_0_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7095241f_0_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7095241f_0_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7095241f_0_8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7095241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7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2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3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ctrTitle" idx="5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ctrTitle" idx="7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 hasCustomPrompt="1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3" hasCustomPrompt="1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5" hasCustomPrompt="1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6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7" hasCustomPrompt="1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8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9" hasCustomPrompt="1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3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ech Startup by Slidesgo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defRPr/>
            </a:pPr>
            <a:endParaRPr lang="ko-KR" altLang="en-US"/>
          </a:p>
        </p:txBody>
      </p:sp>
      <p:pic>
        <p:nvPicPr>
          <p:cNvPr id="8" name="Google Shape;8;p1"/>
          <p:cNvPicPr/>
          <p:nvPr/>
        </p:nvPicPr>
        <p:blipFill rotWithShape="1">
          <a:blip r:embed="rId16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1-1.</a:t>
            </a:r>
            <a:r>
              <a:rPr lang="ko-KR" altLang="en-US" dirty="0"/>
              <a:t>인공지능과 </a:t>
            </a:r>
            <a:r>
              <a:rPr lang="ko-KR" altLang="en-US" dirty="0" err="1"/>
              <a:t>머신러닝</a:t>
            </a:r>
            <a:r>
              <a:rPr lang="en-US" altLang="ko-KR" dirty="0"/>
              <a:t>,</a:t>
            </a:r>
            <a:r>
              <a:rPr lang="ko-KR" altLang="en-US" dirty="0"/>
              <a:t> 딥러닝</a:t>
            </a:r>
            <a:endParaRPr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 </a:t>
            </a:r>
            <a:endParaRPr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3CABAFB-A303-45FD-B6C7-7EFD8230C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9938" y="4389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2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ctrTitle"/>
          </p:nvPr>
        </p:nvSpPr>
        <p:spPr/>
        <p:txBody>
          <a:bodyPr wrap="square" lIns="91424" tIns="91424" rIns="91424" bIns="91424" anchor="t" anchorCtr="0">
            <a:noAutofit/>
          </a:bodyPr>
          <a:lstStyle/>
          <a:p>
            <a:pPr lvl="0"/>
            <a:r>
              <a:rPr lang="ko-KR" altLang="en-US" dirty="0"/>
              <a:t>인공 지능</a:t>
            </a:r>
          </a:p>
        </p:txBody>
      </p:sp>
      <p:sp>
        <p:nvSpPr>
          <p:cNvPr id="389" name="내용 개체 틀 2"/>
          <p:cNvSpPr>
            <a:spLocks noGrp="1"/>
          </p:cNvSpPr>
          <p:nvPr/>
        </p:nvSpPr>
        <p:spPr>
          <a:xfrm>
            <a:off x="440138" y="1459668"/>
            <a:ext cx="8002465" cy="312041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/>
          <a:p>
            <a:pPr marL="400050" marR="0" lvl="0" indent="-28575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1950년대 초기, 컴퓨터 과학 분야의 일부 선각자들의 “컴퓨터가 ‘</a:t>
            </a:r>
            <a:r>
              <a:rPr kumimoji="0" lang="ko-KR" altLang="en-US" sz="1700" b="0" i="0" u="none" strike="noStrike" kern="0" cap="none" spc="0" normalizeH="0" baseline="0" dirty="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생각’할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수 </a:t>
            </a:r>
            <a:r>
              <a:rPr kumimoji="0" lang="ko-KR" altLang="en-US" sz="1700" b="0" i="0" u="none" strike="noStrike" kern="0" cap="none" spc="0" normalizeH="0" baseline="0" dirty="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있는가?”라는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질문에서 시작</a:t>
            </a:r>
          </a:p>
          <a:p>
            <a:pPr marL="400050" marR="0" lvl="0" indent="-28575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보통의 사람이 수행하는 지능적인 작업을 자동화하기 위한 연구 활동</a:t>
            </a:r>
          </a:p>
          <a:p>
            <a:pPr marL="400050" marR="0" lvl="0" indent="-28575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머신러닝과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kumimoji="0" lang="ko-KR" altLang="en-US" sz="1700" b="0" i="0" u="none" strike="noStrike" kern="0" cap="none" spc="0" normalizeH="0" baseline="0" dirty="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딥러닝을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포괄하는 종합적인 분야</a:t>
            </a: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r>
              <a:rPr kumimoji="0" lang="en-US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※</a:t>
            </a:r>
            <a:r>
              <a:rPr kumimoji="0" lang="ko-KR" altLang="en-US" sz="1700" b="0" i="0" u="none" strike="noStrike" kern="0" cap="none" spc="0" normalizeH="0" baseline="0" dirty="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심볼릭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AI </a:t>
            </a:r>
            <a:endParaRPr kumimoji="0" lang="ko-KR" altLang="en-US" sz="17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00050" marR="0" lvl="0" indent="-28575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학습과정이 전혀 없고 명시적 규칙을 충분히 만들어 지식을 다루는  인공지능</a:t>
            </a: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ex) 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초기 체스 프로그램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097718B-0418-41B0-9B20-D61A36488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9938" y="4389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7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ctrTitle"/>
          </p:nvPr>
        </p:nvSpPr>
        <p:spPr/>
        <p:txBody>
          <a:bodyPr wrap="square" lIns="91424" tIns="91424" rIns="91424" bIns="91424" anchor="t" anchorCtr="0">
            <a:noAutofit/>
          </a:bodyPr>
          <a:lstStyle/>
          <a:p>
            <a:pPr lvl="0"/>
            <a:r>
              <a:rPr lang="ko-KR" altLang="en-US"/>
              <a:t>머신 러닝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749100" y="1311519"/>
            <a:ext cx="7691516" cy="296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내용 개체 틀 2"/>
          <p:cNvSpPr>
            <a:spLocks noGrp="1"/>
          </p:cNvSpPr>
          <p:nvPr/>
        </p:nvSpPr>
        <p:spPr>
          <a:xfrm>
            <a:off x="570768" y="1459669"/>
            <a:ext cx="8002465" cy="312041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rmAutofit/>
          </a:bodyPr>
          <a:lstStyle/>
          <a:p>
            <a:pPr marL="457200" marR="0" lvl="0" indent="-34290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심볼릭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AI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를 대체</a:t>
            </a:r>
          </a:p>
          <a:p>
            <a:pPr marL="457200" marR="0" lvl="0" indent="-34290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명시적 프로그램 되는 것이 아닌 훈련</a:t>
            </a:r>
          </a:p>
          <a:p>
            <a:pPr marL="457200" marR="0" lvl="0" indent="-34290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작업과 관련 있는 많은 샘플을 제공하면 이 데이터에서 통계적 구조를 찾아 그 작업을 자동화하기 위한 규칙을 만들어 냄</a:t>
            </a:r>
          </a:p>
          <a:p>
            <a:pPr marL="457200" marR="0" lvl="0" indent="-34290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고성능 하드웨어의 개발과 대량의 데이터셋 처리가 가능해지며 </a:t>
            </a:r>
            <a:r>
              <a:rPr kumimoji="0" lang="ko-KR" altLang="en-US" sz="1700" b="0" i="0" u="none" strike="noStrike" kern="0" cap="none" spc="0" normalizeH="0" baseline="0" dirty="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AI에서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가장 인기있고, 성공적인 분야가 됨</a:t>
            </a: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endParaRPr kumimoji="0" lang="ko-KR" altLang="en-US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28600" marR="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Char char="•"/>
              <a:defRPr/>
            </a:pPr>
            <a:endParaRPr kumimoji="0" lang="ko-KR" altLang="en-US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F258E5B-220C-479F-B875-99CCD32BE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9938" y="4389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3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ctrTitle"/>
          </p:nvPr>
        </p:nvSpPr>
        <p:spPr/>
        <p:txBody>
          <a:bodyPr wrap="square" lIns="91424" tIns="91424" rIns="91424" bIns="91424" anchor="t" anchorCtr="0">
            <a:noAutofit/>
          </a:bodyPr>
          <a:lstStyle/>
          <a:p>
            <a:pPr lvl="0"/>
            <a:r>
              <a:rPr lang="ko-KR" altLang="en-US"/>
              <a:t>데이터에서 표현을 학습하기</a:t>
            </a:r>
          </a:p>
        </p:txBody>
      </p:sp>
      <p:sp>
        <p:nvSpPr>
          <p:cNvPr id="426" name="내용 개체 틀 2"/>
          <p:cNvSpPr>
            <a:spLocks noGrp="1"/>
          </p:cNvSpPr>
          <p:nvPr/>
        </p:nvSpPr>
        <p:spPr>
          <a:xfrm>
            <a:off x="570768" y="1452581"/>
            <a:ext cx="8002465" cy="312041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Autofit/>
          </a:bodyPr>
          <a:lstStyle/>
          <a:p>
            <a:pPr marL="400050" marR="0" lvl="0" indent="-28575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머신 러닝과 딥 러닝 모두 의미 </a:t>
            </a:r>
            <a:r>
              <a:rPr kumimoji="0" lang="ko-KR" altLang="en-US" sz="1700" b="0" i="0" u="none" strike="noStrike" kern="0" cap="none" spc="0" normalizeH="0" baseline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있는 데이터로의 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변환이 중요</a:t>
            </a:r>
          </a:p>
          <a:p>
            <a:pPr marL="400050" marR="0" lvl="0" indent="-28575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의미 있는 데이터로의 변환</a:t>
            </a: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입력데이터를 기반으로 기대 출력에 가깝게 만드는 유용한 표현을 학습시키는 것</a:t>
            </a:r>
            <a:endParaRPr kumimoji="0" lang="en-US" altLang="ko-KR" sz="17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※</a:t>
            </a:r>
            <a:r>
              <a:rPr kumimoji="0" lang="ko-KR" altLang="en-US" sz="1700" b="0" i="0" u="none" strike="noStrike" kern="0" cap="none" spc="0" normalizeH="0" baseline="0" dirty="0" err="1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머신러닝에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필요한 </a:t>
            </a: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가지</a:t>
            </a: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1) 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입력 데이터 포인트</a:t>
            </a: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2) 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기대 출력</a:t>
            </a: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3) 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알고리즘 성능 측정 방법</a:t>
            </a:r>
            <a:endParaRPr kumimoji="0" lang="en-US" altLang="ko-KR" sz="17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00050" marR="0" lvl="0" indent="-28575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0" lang="en-US" altLang="ko-KR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A35C252-B3A2-46CF-95B8-EF0C9A4045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9938" y="4389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88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ctrTitle"/>
          </p:nvPr>
        </p:nvSpPr>
        <p:spPr/>
        <p:txBody>
          <a:bodyPr wrap="square" lIns="91424" tIns="91424" rIns="91424" bIns="91424" anchor="t" anchorCtr="0">
            <a:noAutofit/>
          </a:bodyPr>
          <a:lstStyle/>
          <a:p>
            <a:pPr lvl="0"/>
            <a:r>
              <a:rPr lang="ko-KR" altLang="en-US" dirty="0" err="1"/>
              <a:t>딥러닝에서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딥</a:t>
            </a:r>
            <a:r>
              <a:rPr lang="en-US" altLang="ko-KR" dirty="0"/>
              <a:t>’</a:t>
            </a:r>
            <a:r>
              <a:rPr lang="ko-KR" altLang="en-US" dirty="0"/>
              <a:t>이란 무엇일까</a:t>
            </a:r>
            <a:r>
              <a:rPr lang="en-US" altLang="ko-KR" dirty="0"/>
              <a:t>?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749100" y="1311519"/>
            <a:ext cx="7691516" cy="296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7E6D309-38F1-4514-BD3A-1EFDB2C71195}"/>
              </a:ext>
            </a:extLst>
          </p:cNvPr>
          <p:cNvSpPr>
            <a:spLocks noGrp="1"/>
          </p:cNvSpPr>
          <p:nvPr/>
        </p:nvSpPr>
        <p:spPr>
          <a:xfrm>
            <a:off x="570768" y="1459669"/>
            <a:ext cx="8002465" cy="312041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rmAutofit/>
          </a:bodyPr>
          <a:lstStyle/>
          <a:p>
            <a:pPr marL="457200" marR="0" lvl="0" indent="-34290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어떤 깊은 통찰을 얻을 수 있다가 아닌 연속된 층으로 표현을 학습한다는 개념</a:t>
            </a:r>
            <a:endParaRPr kumimoji="0" lang="en-US" altLang="ko-KR" sz="17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290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데이터로부터 모델을 만드는 데 얼마나 많은 층을 사용했는지</a:t>
            </a:r>
            <a:endParaRPr kumimoji="0" lang="en-US" altLang="ko-KR" sz="17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290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층 기본 표현 학습 또는 계층적 표현 학습</a:t>
            </a:r>
            <a:endParaRPr kumimoji="0" lang="en-US" altLang="ko-KR" sz="17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endParaRPr kumimoji="0" lang="en-US" altLang="ko-KR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endParaRPr kumimoji="0" lang="ko-KR" altLang="en-US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28600" marR="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Char char="•"/>
              <a:defRPr/>
            </a:pPr>
            <a:endParaRPr kumimoji="0" lang="ko-KR" altLang="en-US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BB46055-9F87-4CD0-ACD9-2BB03D7A6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9938" y="4389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9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ctrTitle"/>
          </p:nvPr>
        </p:nvSpPr>
        <p:spPr/>
        <p:txBody>
          <a:bodyPr wrap="square" lIns="91424" tIns="91424" rIns="91424" bIns="91424" anchor="t" anchorCtr="0">
            <a:noAutofit/>
          </a:bodyPr>
          <a:lstStyle/>
          <a:p>
            <a:pPr lvl="0"/>
            <a:r>
              <a:rPr lang="ko-KR" altLang="en-US" dirty="0"/>
              <a:t>그림 </a:t>
            </a:r>
            <a:r>
              <a:rPr lang="en-US" altLang="ko-KR" dirty="0"/>
              <a:t>3</a:t>
            </a:r>
            <a:r>
              <a:rPr lang="ko-KR" altLang="en-US" dirty="0"/>
              <a:t>개로 </a:t>
            </a:r>
            <a:r>
              <a:rPr lang="ko-KR" altLang="en-US" dirty="0" err="1"/>
              <a:t>딥러닝의</a:t>
            </a:r>
            <a:r>
              <a:rPr lang="ko-KR" altLang="en-US" dirty="0"/>
              <a:t> 작동 원리 이해하기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749100" y="1311519"/>
            <a:ext cx="7691516" cy="296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FDF4F9-EE7E-47DF-A665-1AB2208369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82" t="14676" r="33253" b="65823"/>
          <a:stretch/>
        </p:blipFill>
        <p:spPr>
          <a:xfrm>
            <a:off x="749100" y="1403349"/>
            <a:ext cx="2160000" cy="1793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157235-ED51-4686-9D1A-66728688FB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98" t="52909" r="39114" b="18829"/>
          <a:stretch/>
        </p:blipFill>
        <p:spPr>
          <a:xfrm>
            <a:off x="3452035" y="1403348"/>
            <a:ext cx="2160000" cy="1793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6BCDBB-5D4A-4C1A-83B3-619A6099B8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0" t="17036" r="40703" b="53900"/>
          <a:stretch/>
        </p:blipFill>
        <p:spPr>
          <a:xfrm>
            <a:off x="6154970" y="1403348"/>
            <a:ext cx="2160000" cy="18254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3AC488-44FB-413E-B0F7-D98A2EFE6DC7}"/>
              </a:ext>
            </a:extLst>
          </p:cNvPr>
          <p:cNvSpPr txBox="1"/>
          <p:nvPr/>
        </p:nvSpPr>
        <p:spPr>
          <a:xfrm>
            <a:off x="749100" y="3231709"/>
            <a:ext cx="2160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2"/>
                </a:solidFill>
                <a:latin typeface="-apple-system"/>
              </a:rPr>
              <a:t>신경망은 가중치를 파라미터로 가짐</a:t>
            </a:r>
            <a:endParaRPr lang="en-US" altLang="ko-KR" sz="1700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378F5-F123-4DD9-8023-B46F04849779}"/>
              </a:ext>
            </a:extLst>
          </p:cNvPr>
          <p:cNvSpPr txBox="1"/>
          <p:nvPr/>
        </p:nvSpPr>
        <p:spPr>
          <a:xfrm>
            <a:off x="3452035" y="3231709"/>
            <a:ext cx="2160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2"/>
                </a:solidFill>
                <a:latin typeface="-apple-system"/>
              </a:rPr>
              <a:t>손실 함수가 신경망의 출력  품질을 측정</a:t>
            </a:r>
            <a:endParaRPr lang="en-US" altLang="ko-KR" sz="1700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E0CC3-05FE-42B7-AC4C-50E69A0C9A4B}"/>
              </a:ext>
            </a:extLst>
          </p:cNvPr>
          <p:cNvSpPr txBox="1"/>
          <p:nvPr/>
        </p:nvSpPr>
        <p:spPr>
          <a:xfrm>
            <a:off x="6154970" y="3330728"/>
            <a:ext cx="2160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chemeClr val="bg2"/>
                </a:solidFill>
                <a:latin typeface="-apple-system"/>
              </a:rPr>
              <a:t>손실 점수를 피드백 신호로 사용하여 가중치 조정</a:t>
            </a:r>
            <a:endParaRPr lang="en-US" altLang="ko-KR" sz="1700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19D2C5D-B190-4162-B447-66D02ECB0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9938" y="4389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00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ctrTitle"/>
          </p:nvPr>
        </p:nvSpPr>
        <p:spPr/>
        <p:txBody>
          <a:bodyPr wrap="square" lIns="91424" tIns="91424" rIns="91424" bIns="91424" anchor="t" anchorCtr="0">
            <a:noAutofit/>
          </a:bodyPr>
          <a:lstStyle/>
          <a:p>
            <a:pPr lvl="0"/>
            <a:r>
              <a:rPr lang="ko-KR" altLang="en-US"/>
              <a:t>지금까지 딥러닝의 성과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749100" y="1311519"/>
            <a:ext cx="7691516" cy="296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CBEFFF3-45A1-44DC-8096-EBD6F4152DB3}"/>
              </a:ext>
            </a:extLst>
          </p:cNvPr>
          <p:cNvSpPr>
            <a:spLocks noGrp="1"/>
          </p:cNvSpPr>
          <p:nvPr/>
        </p:nvSpPr>
        <p:spPr>
          <a:xfrm>
            <a:off x="570768" y="1459669"/>
            <a:ext cx="8002465" cy="312041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rmAutofit/>
          </a:bodyPr>
          <a:lstStyle/>
          <a:p>
            <a:pPr marL="342900" indent="-34290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사람 수준의 이미지 분류</a:t>
            </a:r>
            <a:r>
              <a:rPr lang="en-US" altLang="ko-KR" sz="1700" b="0" i="0" dirty="0">
                <a:solidFill>
                  <a:schemeClr val="bg2"/>
                </a:solidFill>
                <a:effectLst/>
                <a:latin typeface="-apple-system"/>
              </a:rPr>
              <a:t>, </a:t>
            </a: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음성 인식</a:t>
            </a:r>
            <a:r>
              <a:rPr lang="en-US" altLang="ko-KR" sz="1700" b="0" i="0" dirty="0">
                <a:solidFill>
                  <a:schemeClr val="bg2"/>
                </a:solidFill>
                <a:effectLst/>
                <a:latin typeface="-apple-system"/>
              </a:rPr>
              <a:t>, </a:t>
            </a: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필기 인식</a:t>
            </a:r>
          </a:p>
          <a:p>
            <a:pPr marL="342900" indent="-34290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향상된 기계 번역</a:t>
            </a:r>
          </a:p>
          <a:p>
            <a:pPr marL="342900" indent="-34290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향상된 </a:t>
            </a:r>
            <a:r>
              <a:rPr lang="en-US" altLang="ko-KR" sz="1700" b="0" i="0" dirty="0">
                <a:solidFill>
                  <a:schemeClr val="bg2"/>
                </a:solidFill>
                <a:effectLst/>
                <a:latin typeface="-apple-system"/>
              </a:rPr>
              <a:t>TTS </a:t>
            </a: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변환</a:t>
            </a:r>
          </a:p>
          <a:p>
            <a:pPr marL="342900" indent="-34290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디지털 비서</a:t>
            </a:r>
          </a:p>
          <a:p>
            <a:pPr marL="342900" indent="-34290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자율 주행 능력</a:t>
            </a:r>
          </a:p>
          <a:p>
            <a:pPr marL="342900" indent="-34290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광고 타겟팅</a:t>
            </a:r>
          </a:p>
          <a:p>
            <a:pPr marL="342900" indent="-34290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웹 검색 엔진 결과</a:t>
            </a:r>
          </a:p>
          <a:p>
            <a:pPr marL="342900" indent="-34290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자연어 질문 대답 능력</a:t>
            </a:r>
          </a:p>
          <a:p>
            <a:pPr marL="342900" indent="-34290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-apple-system"/>
              </a:rPr>
              <a:t>바둑</a:t>
            </a: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endParaRPr kumimoji="0" lang="en-US" altLang="ko-KR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endParaRPr kumimoji="0" lang="en-US" altLang="ko-KR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114300" marR="0" lvl="0" indent="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 Light"/>
              <a:buNone/>
              <a:defRPr/>
            </a:pPr>
            <a:endParaRPr kumimoji="0" lang="ko-KR" altLang="en-US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28600" marR="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Char char="•"/>
              <a:defRPr/>
            </a:pPr>
            <a:endParaRPr kumimoji="0" lang="ko-KR" altLang="en-US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7118577-69A6-4F7C-8C56-367979865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9938" y="4389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23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>
            <a:spLocks noGrp="1"/>
          </p:cNvSpPr>
          <p:nvPr>
            <p:ph type="ctrTitle"/>
          </p:nvPr>
        </p:nvSpPr>
        <p:spPr/>
        <p:txBody>
          <a:bodyPr wrap="square" lIns="91424" tIns="91424" rIns="91424" bIns="91424" anchor="t" anchorCtr="0">
            <a:noAutofit/>
          </a:bodyPr>
          <a:lstStyle/>
          <a:p>
            <a:pPr lvl="0"/>
            <a:r>
              <a:rPr lang="en-US" altLang="ko-KR" dirty="0"/>
              <a:t>AI</a:t>
            </a:r>
            <a:r>
              <a:rPr lang="ko-KR" altLang="en-US" dirty="0"/>
              <a:t>에 대한 전망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749100" y="1311519"/>
            <a:ext cx="7691516" cy="296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DB4FCC-4B7C-4EBA-A63D-2630454C78AD}"/>
              </a:ext>
            </a:extLst>
          </p:cNvPr>
          <p:cNvSpPr>
            <a:spLocks noGrp="1"/>
          </p:cNvSpPr>
          <p:nvPr/>
        </p:nvSpPr>
        <p:spPr>
          <a:xfrm>
            <a:off x="570768" y="1459669"/>
            <a:ext cx="8002465" cy="312041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normAutofit/>
          </a:bodyPr>
          <a:lstStyle/>
          <a:p>
            <a:pPr marL="457200" indent="-342900" algn="just">
              <a:lnSpc>
                <a:spcPct val="160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700" b="0" i="0" dirty="0">
                <a:solidFill>
                  <a:schemeClr val="bg2"/>
                </a:solidFill>
                <a:effectLst/>
                <a:latin typeface="Roboto Condensed Light"/>
              </a:rPr>
              <a:t>지나친 기대는 큰 실망을 가져오고 투자 감소와 </a:t>
            </a:r>
            <a:r>
              <a:rPr lang="en-US" altLang="ko-KR" sz="1700" b="0" i="0" dirty="0">
                <a:solidFill>
                  <a:schemeClr val="bg2"/>
                </a:solidFill>
                <a:effectLst/>
                <a:latin typeface="Roboto Condensed Light"/>
              </a:rPr>
              <a:t>AI </a:t>
            </a:r>
            <a:r>
              <a:rPr lang="ko-KR" altLang="en-US" sz="1700" b="0" i="0" dirty="0">
                <a:solidFill>
                  <a:schemeClr val="bg2"/>
                </a:solidFill>
                <a:effectLst/>
                <a:latin typeface="Roboto Condensed Light"/>
              </a:rPr>
              <a:t>겨울로 이어짐</a:t>
            </a:r>
            <a:endParaRPr kumimoji="0" lang="en-US" altLang="ko-KR" sz="17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290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이미 </a:t>
            </a: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2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번의 </a:t>
            </a: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AI 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겨울을 겪었고</a:t>
            </a: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, 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현재 </a:t>
            </a:r>
            <a:r>
              <a:rPr kumimoji="0" lang="en-US" altLang="ko-KR" sz="1700" b="0" i="0" u="none" strike="noStrike" kern="0" cap="none" spc="0" normalizeH="0" baseline="0" dirty="0">
                <a:solidFill>
                  <a:srgbClr val="FFFFFF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3</a:t>
            </a: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+mj-lt"/>
                <a:ea typeface="Roboto Condensed Light"/>
                <a:cs typeface="Roboto Condensed Light"/>
                <a:sym typeface="Roboto Condensed Light"/>
              </a:rPr>
              <a:t>번째 겨울이 진행이 되고 있을지도 모름</a:t>
            </a:r>
            <a:endParaRPr kumimoji="0" lang="en-US" altLang="ko-KR" sz="1700" b="0" i="0" u="none" strike="noStrike" kern="0" cap="none" spc="0" normalizeH="0" baseline="0" dirty="0">
              <a:solidFill>
                <a:srgbClr val="FFFFFF"/>
              </a:solidFill>
              <a:latin typeface="+mj-lt"/>
              <a:ea typeface="Roboto Condensed Light"/>
              <a:cs typeface="Roboto Condensed Light"/>
              <a:sym typeface="Roboto Condensed Light"/>
            </a:endParaRPr>
          </a:p>
          <a:p>
            <a:pPr marL="457200" indent="-342900" algn="just">
              <a:lnSpc>
                <a:spcPct val="160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0" cap="none" spc="0" normalizeH="0" baseline="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단기간의 과대 선전이 아닌 장기 비전을 믿자</a:t>
            </a:r>
            <a:endParaRPr kumimoji="0" lang="en-US" altLang="ko-KR" sz="17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marR="0" lvl="0" indent="-342900" algn="just" rtl="0" eaLnBrk="1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0" lang="ko-KR" altLang="en-US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28600" marR="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Char char="•"/>
              <a:defRPr/>
            </a:pPr>
            <a:endParaRPr kumimoji="0" lang="ko-KR" altLang="en-US" sz="2100" b="0" i="0" u="none" strike="noStrike" kern="0" cap="none" spc="0" normalizeH="0" baseline="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7B7002E-CD7F-4FAC-BE76-507884215B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9938" y="43894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4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285</Words>
  <Application>Microsoft Office PowerPoint</Application>
  <PresentationFormat>화면 슬라이드 쇼(16:9)</PresentationFormat>
  <Paragraphs>46</Paragraphs>
  <Slides>8</Slides>
  <Notes>8</Notes>
  <HiddenSlides>0</HiddenSlides>
  <MMClips>8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-apple-system</vt:lpstr>
      <vt:lpstr>Fira Sans Extra Condensed Medium</vt:lpstr>
      <vt:lpstr>Righteous</vt:lpstr>
      <vt:lpstr>Roboto Condensed Light</vt:lpstr>
      <vt:lpstr>Squada One</vt:lpstr>
      <vt:lpstr>Arial</vt:lpstr>
      <vt:lpstr>Tech Startup by Slidesgo</vt:lpstr>
      <vt:lpstr>1-1.인공지능과 머신러닝, 딥러닝</vt:lpstr>
      <vt:lpstr>인공 지능</vt:lpstr>
      <vt:lpstr>머신 러닝</vt:lpstr>
      <vt:lpstr>데이터에서 표현을 학습하기</vt:lpstr>
      <vt:lpstr>딥러닝에서 ‘딥’이란 무엇일까?</vt:lpstr>
      <vt:lpstr>그림 3개로 딥러닝의 작동 원리 이해하기</vt:lpstr>
      <vt:lpstr>지금까지 딥러닝의 성과</vt:lpstr>
      <vt:lpstr>AI에 대한 전망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STARTUP</dc:title>
  <dc:creator>Hyeon</dc:creator>
  <cp:lastModifiedBy>김 도현</cp:lastModifiedBy>
  <cp:revision>37</cp:revision>
  <dcterms:modified xsi:type="dcterms:W3CDTF">2021-01-07T13:06:19Z</dcterms:modified>
  <cp:version/>
</cp:coreProperties>
</file>